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259" r:id="rId5"/>
    <p:sldId id="268" r:id="rId6"/>
    <p:sldId id="269" r:id="rId7"/>
    <p:sldId id="270" r:id="rId8"/>
    <p:sldId id="271" r:id="rId9"/>
    <p:sldId id="272" r:id="rId10"/>
    <p:sldId id="273" r:id="rId11"/>
    <p:sldId id="258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flyskytech.com/products_detail/35.html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blog.csdn.net/qq_44164303/article/details/108866838" TargetMode="External"/><Relationship Id="rId4" Type="http://schemas.openxmlformats.org/officeDocument/2006/relationships/hyperlink" Target="https://zhuanlan.zhihu.com/p/50275122" TargetMode="External"/><Relationship Id="rId3" Type="http://schemas.openxmlformats.org/officeDocument/2006/relationships/hyperlink" Target="https://blog.csdn.net/qq_39567970/article/details/121610113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blog.csdn.net/qq_61672347/article/details/125654075?spm=1001.2014.3001.5502" TargetMode="External"/><Relationship Id="rId5" Type="http://schemas.openxmlformats.org/officeDocument/2006/relationships/hyperlink" Target="https://blog.csdn.net/qq_61672347/article/details/125595891?spm=1001.2014.3001.5502" TargetMode="External"/><Relationship Id="rId4" Type="http://schemas.openxmlformats.org/officeDocument/2006/relationships/hyperlink" Target="https://blog.csdn.net/qq_61672347/article/details/125554394?spm=1001.2014.3001.5502" TargetMode="External"/><Relationship Id="rId3" Type="http://schemas.openxmlformats.org/officeDocument/2006/relationships/hyperlink" Target="https://blog.csdn.net/qq_61672347/article/details/125748646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ttp://photo-static-api.fotomore.com/creative/vcg/400/version23/VCG41610941912.jpg" descr="&amp;pky160_sjzg_VCG41610941912&amp;2&amp;src_toppic_inpsrchzd1&amp;"/>
          <p:cNvPicPr>
            <a:picLocks noChangeAspect="1"/>
          </p:cNvPicPr>
          <p:nvPr/>
        </p:nvPicPr>
        <p:blipFill>
          <a:blip r:embed="rId1"/>
          <a:srcRect t="6339" b="6014"/>
          <a:stretch>
            <a:fillRect/>
          </a:stretch>
        </p:blipFill>
        <p:spPr>
          <a:xfrm>
            <a:off x="3810" y="17780"/>
            <a:ext cx="12185015" cy="684784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Franklin Gothic Medium" panose="020B06030201020202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4000"/>
                </a:schemeClr>
              </a:gs>
              <a:gs pos="100000">
                <a:schemeClr val="tx1">
                  <a:alpha val="8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Franklin Gothic Medium" panose="020B060302010202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56050" y="1527810"/>
            <a:ext cx="42811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sz="4000" b="1" dirty="0">
                <a:gradFill>
                  <a:gsLst>
                    <a:gs pos="68000">
                      <a:srgbClr val="40F2FB"/>
                    </a:gs>
                    <a:gs pos="100000">
                      <a:srgbClr val="40F2FB">
                        <a:alpha val="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719飞行器实验</a:t>
            </a:r>
            <a:r>
              <a:rPr lang="zh-CN" sz="4000" b="1" dirty="0">
                <a:gradFill>
                  <a:gsLst>
                    <a:gs pos="68000">
                      <a:srgbClr val="40F2FB"/>
                    </a:gs>
                    <a:gs pos="100000">
                      <a:srgbClr val="40F2FB">
                        <a:alpha val="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室</a:t>
            </a:r>
            <a:r>
              <a:rPr sz="4000" b="1" dirty="0">
                <a:gradFill>
                  <a:gsLst>
                    <a:gs pos="68000">
                      <a:srgbClr val="40F2FB"/>
                    </a:gs>
                    <a:gs pos="100000">
                      <a:srgbClr val="40F2FB">
                        <a:alpha val="0"/>
                      </a:srgbClr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sz="4000" b="1" dirty="0">
              <a:gradFill>
                <a:gsLst>
                  <a:gs pos="68000">
                    <a:srgbClr val="40F2FB"/>
                  </a:gs>
                  <a:gs pos="100000">
                    <a:srgbClr val="40F2FB">
                      <a:alpha val="0"/>
                    </a:srgbClr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16405" y="1973580"/>
            <a:ext cx="2075815" cy="0"/>
          </a:xfrm>
          <a:prstGeom prst="line">
            <a:avLst/>
          </a:prstGeom>
          <a:ln w="12700">
            <a:gradFill>
              <a:gsLst>
                <a:gs pos="0">
                  <a:srgbClr val="40F2FB">
                    <a:alpha val="0"/>
                  </a:srgbClr>
                </a:gs>
                <a:gs pos="100000">
                  <a:srgbClr val="40F2FB"/>
                </a:gs>
              </a:gsLst>
              <a:lin ang="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355330" y="4533265"/>
            <a:ext cx="2075815" cy="0"/>
          </a:xfrm>
          <a:prstGeom prst="line">
            <a:avLst/>
          </a:prstGeom>
          <a:ln w="12700">
            <a:gradFill>
              <a:gsLst>
                <a:gs pos="100000">
                  <a:srgbClr val="40F2FB">
                    <a:alpha val="0"/>
                  </a:srgbClr>
                </a:gs>
                <a:gs pos="0">
                  <a:srgbClr val="40F2FB"/>
                </a:gs>
              </a:gsLst>
              <a:lin ang="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718050" y="5003800"/>
            <a:ext cx="275463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sz="2400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欢迎加入我们</a:t>
            </a:r>
            <a:endParaRPr sz="2400" b="1" dirty="0">
              <a:solidFill>
                <a:srgbClr val="40F2F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sz="2400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JOIN US</a:t>
            </a:r>
            <a:endParaRPr sz="2400" b="1" dirty="0">
              <a:solidFill>
                <a:srgbClr val="40F2F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47370" y="6405880"/>
            <a:ext cx="468000" cy="36000"/>
          </a:xfrm>
          <a:prstGeom prst="roundRect">
            <a:avLst>
              <a:gd name="adj" fmla="val 50000"/>
            </a:avLst>
          </a:prstGeom>
          <a:solidFill>
            <a:srgbClr val="40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Franklin Gothic Medium" panose="020B06030201020202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41215" y="4238625"/>
            <a:ext cx="2913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lnSpc>
                <a:spcPct val="150000"/>
              </a:lnSpc>
            </a:pPr>
            <a:r>
              <a:rPr lang="zh-CN" altLang="en-US" sz="1200">
                <a:solidFill>
                  <a:srgbClr val="40F2FB">
                    <a:alpha val="75000"/>
                  </a:srgbClr>
                </a:solidFill>
                <a:effectLst/>
                <a:latin typeface="Franklin Gothic Medium" panose="020B0603020102020204" charset="0"/>
                <a:ea typeface="Franklin Gothic Medium" panose="020B0603020102020204" charset="0"/>
                <a:cs typeface="Franklin Gothic Medium" panose="020B0603020102020204" charset="0"/>
                <a:sym typeface="+mn-ea"/>
              </a:rPr>
              <a:t>719 AEROCRAFT </a:t>
            </a:r>
            <a:endParaRPr lang="zh-CN" altLang="en-US" sz="1200">
              <a:solidFill>
                <a:srgbClr val="40F2FB">
                  <a:alpha val="75000"/>
                </a:srgbClr>
              </a:solidFill>
              <a:effectLst/>
              <a:latin typeface="Franklin Gothic Medium" panose="020B0603020102020204" charset="0"/>
              <a:ea typeface="Franklin Gothic Medium" panose="020B0603020102020204" charset="0"/>
              <a:cs typeface="Franklin Gothic Medium" panose="020B0603020102020204" charset="0"/>
              <a:sym typeface="+mn-ea"/>
            </a:endParaRPr>
          </a:p>
          <a:p>
            <a:pPr algn="dist" fontAlgn="auto">
              <a:lnSpc>
                <a:spcPct val="150000"/>
              </a:lnSpc>
            </a:pPr>
            <a:r>
              <a:rPr lang="en-US" altLang="zh-CN" sz="1200">
                <a:solidFill>
                  <a:srgbClr val="40F2FB">
                    <a:alpha val="75000"/>
                  </a:srgbClr>
                </a:solidFill>
                <a:effectLst/>
                <a:latin typeface="Franklin Gothic Medium" panose="020B0603020102020204" charset="0"/>
                <a:ea typeface="Franklin Gothic Medium" panose="020B0603020102020204" charset="0"/>
                <a:cs typeface="Franklin Gothic Medium" panose="020B0603020102020204" charset="0"/>
                <a:sym typeface="+mn-ea"/>
              </a:rPr>
              <a:t>  </a:t>
            </a:r>
            <a:r>
              <a:rPr lang="zh-CN" altLang="en-US" sz="1200">
                <a:solidFill>
                  <a:srgbClr val="40F2FB">
                    <a:alpha val="75000"/>
                  </a:srgbClr>
                </a:solidFill>
                <a:effectLst/>
                <a:latin typeface="Franklin Gothic Medium" panose="020B0603020102020204" charset="0"/>
                <a:ea typeface="Franklin Gothic Medium" panose="020B0603020102020204" charset="0"/>
                <a:cs typeface="Franklin Gothic Medium" panose="020B0603020102020204" charset="0"/>
                <a:sym typeface="+mn-ea"/>
              </a:rPr>
              <a:t>LABORATORY​</a:t>
            </a:r>
            <a:endParaRPr lang="zh-CN" altLang="en-US" sz="1200">
              <a:solidFill>
                <a:srgbClr val="40F2FB">
                  <a:alpha val="75000"/>
                </a:srgbClr>
              </a:solidFill>
              <a:effectLst/>
              <a:latin typeface="Franklin Gothic Medium" panose="020B0603020102020204" charset="0"/>
              <a:ea typeface="Franklin Gothic Medium" panose="020B0603020102020204" charset="0"/>
              <a:cs typeface="Franklin Gothic Medium" panose="020B0603020102020204" charset="0"/>
              <a:sym typeface="+mn-ea"/>
            </a:endParaRPr>
          </a:p>
        </p:txBody>
      </p:sp>
      <p:sp>
        <p:nvSpPr>
          <p:cNvPr id="38" name="半闭框 37"/>
          <p:cNvSpPr/>
          <p:nvPr/>
        </p:nvSpPr>
        <p:spPr>
          <a:xfrm rot="10800000">
            <a:off x="11548110" y="6128385"/>
            <a:ext cx="313690" cy="313690"/>
          </a:xfrm>
          <a:prstGeom prst="halfFrame">
            <a:avLst>
              <a:gd name="adj1" fmla="val 11146"/>
              <a:gd name="adj2" fmla="val 11603"/>
            </a:avLst>
          </a:prstGeom>
          <a:noFill/>
          <a:ln w="12700">
            <a:solidFill>
              <a:srgbClr val="40F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Franklin Gothic Medium" panose="020B0603020102020204" charset="0"/>
              <a:ea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05" y="1828800"/>
            <a:ext cx="7863840" cy="2663825"/>
          </a:xfrm>
          <a:prstGeom prst="rect">
            <a:avLst/>
          </a:prstGeom>
        </p:spPr>
      </p:pic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6696" y="5345668"/>
            <a:ext cx="1558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飞控代码</a:t>
            </a:r>
            <a:r>
              <a:rPr lang="zh-CN" altLang="en-US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讲解</a:t>
            </a:r>
            <a:endParaRPr lang="zh-CN" altLang="en-US" b="1" dirty="0">
              <a:solidFill>
                <a:srgbClr val="40F2F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74275" y="57150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程子</a:t>
            </a:r>
            <a:r>
              <a:rPr lang="zh-CN" altLang="en-US" b="1" dirty="0">
                <a:solidFill>
                  <a:srgbClr val="40F2F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峻</a:t>
            </a:r>
            <a:endParaRPr lang="zh-CN" altLang="en-US" b="1" dirty="0">
              <a:solidFill>
                <a:srgbClr val="40F2F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xfrm>
            <a:off x="688975" y="6456680"/>
            <a:ext cx="13023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2023/10/15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3678555" y="513080"/>
            <a:ext cx="427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fs-i6</a:t>
            </a:r>
            <a:r>
              <a:rPr lang="zh-CN" altLang="en-US" sz="2400"/>
              <a:t>遥控器使用说明</a:t>
            </a:r>
            <a:endParaRPr lang="zh-CN" altLang="en-US" sz="2400"/>
          </a:p>
        </p:txBody>
      </p:sp>
      <p:pic>
        <p:nvPicPr>
          <p:cNvPr id="5" name="Picture 4" descr="Screenshot 2023-10-12 at 17.46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75" y="1473835"/>
            <a:ext cx="5179695" cy="5333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980930" y="3298825"/>
            <a:ext cx="2072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福斯科技</a:t>
            </a:r>
            <a:r>
              <a:rPr lang="zh-CN" altLang="en-US"/>
              <a:t>官网：</a:t>
            </a:r>
            <a:endParaRPr lang="zh-CN" altLang="en-US"/>
          </a:p>
          <a:p>
            <a:r>
              <a:rPr lang="zh-CN" altLang="en-US">
                <a:hlinkClick r:id="rId4" action="ppaction://hlinkfile"/>
              </a:rPr>
              <a:t>https://www.flyskytech.com/products_detail/35.html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5" name="Text Box 4"/>
          <p:cNvSpPr txBox="1"/>
          <p:nvPr/>
        </p:nvSpPr>
        <p:spPr>
          <a:xfrm>
            <a:off x="3413760" y="513080"/>
            <a:ext cx="5363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fs-i6</a:t>
            </a:r>
            <a:r>
              <a:rPr lang="zh-CN" altLang="en-US" sz="2400"/>
              <a:t>遥控器通道和</a:t>
            </a:r>
            <a:r>
              <a:rPr lang="en-US" altLang="zh-CN" sz="2400"/>
              <a:t>ppm</a:t>
            </a:r>
            <a:r>
              <a:rPr lang="zh-CN" altLang="en-US" sz="2400"/>
              <a:t>协议设置</a:t>
            </a:r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3678555" y="513080"/>
            <a:ext cx="427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无人机</a:t>
            </a:r>
            <a:r>
              <a:rPr lang="en-US" altLang="zh-CN" sz="2400"/>
              <a:t>ppm,sbus,pwm</a:t>
            </a:r>
            <a:r>
              <a:rPr lang="zh-CN" altLang="en-US" sz="2400"/>
              <a:t>协议</a:t>
            </a:r>
            <a:endParaRPr lang="zh-CN" alt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1518285" y="1520190"/>
            <a:ext cx="9135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sbus</a:t>
            </a:r>
            <a:r>
              <a:rPr lang="zh-CN" altLang="en-US"/>
              <a:t>协议：</a:t>
            </a:r>
            <a:r>
              <a:rPr lang="zh-CN" altLang="en-US">
                <a:hlinkClick r:id="rId3" action="ppaction://hlinkfile"/>
              </a:rPr>
              <a:t>https://blog.csdn.net/qq_39567970/article/details/121610113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8285" y="2349500"/>
            <a:ext cx="759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pwm</a:t>
            </a:r>
            <a:r>
              <a:rPr lang="zh-CN" altLang="en-US"/>
              <a:t>与</a:t>
            </a:r>
            <a:r>
              <a:rPr lang="en-US" altLang="zh-CN"/>
              <a:t>ppm</a:t>
            </a:r>
            <a:r>
              <a:rPr lang="zh-CN" altLang="en-US"/>
              <a:t>协议：</a:t>
            </a:r>
            <a:r>
              <a:rPr lang="zh-CN" altLang="en-US">
                <a:hlinkClick r:id="rId4" action="ppaction://hlinkfile"/>
              </a:rPr>
              <a:t>https://zhuanlan.zhihu.com/p/50275122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518285" y="3281680"/>
            <a:ext cx="7649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ppm</a:t>
            </a:r>
            <a:r>
              <a:rPr lang="zh-CN" altLang="en-US"/>
              <a:t>协议：</a:t>
            </a:r>
            <a:r>
              <a:rPr lang="zh-CN" altLang="en-US">
                <a:hlinkClick r:id="rId5" action="ppaction://hlinkfile"/>
              </a:rPr>
              <a:t>https://blog.csdn.net/qq_44164303/article/details/108866838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3678555" y="513080"/>
            <a:ext cx="427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FS-X6B</a:t>
            </a:r>
            <a:r>
              <a:rPr lang="zh-CN" altLang="en-US" sz="2400"/>
              <a:t>接收机</a:t>
            </a:r>
            <a:endParaRPr lang="zh-CN" altLang="en-US" sz="2400"/>
          </a:p>
        </p:txBody>
      </p:sp>
      <p:pic>
        <p:nvPicPr>
          <p:cNvPr id="5" name="Picture 4" descr="30f5dba992a7a39224c838a7ab60d81f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5" y="0"/>
            <a:ext cx="3453130" cy="672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3678555" y="513080"/>
            <a:ext cx="427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freertos</a:t>
            </a:r>
            <a:r>
              <a:rPr lang="zh-CN" altLang="en-US" sz="2400"/>
              <a:t>简单</a:t>
            </a:r>
            <a:r>
              <a:rPr lang="zh-CN" altLang="en-US" sz="2400"/>
              <a:t>介绍</a:t>
            </a:r>
            <a:endParaRPr lang="zh-CN" alt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1931035" y="1416685"/>
            <a:ext cx="8272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freertos</a:t>
            </a:r>
            <a:r>
              <a:rPr lang="zh-CN" altLang="en-US"/>
              <a:t>简介：</a:t>
            </a:r>
            <a:r>
              <a:rPr lang="zh-CN" altLang="en-US">
                <a:hlinkClick r:id="rId3" action="ppaction://hlinkfile"/>
              </a:rPr>
              <a:t>https://blog.csdn.net/qq_61672347/article/details/125748646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915160" y="2211070"/>
            <a:ext cx="8649970" cy="989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freertos</a:t>
            </a:r>
            <a:r>
              <a:rPr lang="zh-CN" altLang="en-US"/>
              <a:t>任务管理：</a:t>
            </a:r>
            <a:r>
              <a:rPr lang="zh-CN" altLang="en-US">
                <a:hlinkClick r:id="rId4" action="ppaction://hlinkfile"/>
              </a:rPr>
              <a:t>https://blog.csdn.net/qq_61672347/article/details/125554394?spm=1001.2014.3001.5502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001520" y="3575050"/>
            <a:ext cx="8686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freertos</a:t>
            </a:r>
            <a:r>
              <a:rPr lang="zh-CN" altLang="en-US"/>
              <a:t>互斥量：</a:t>
            </a:r>
            <a:r>
              <a:rPr lang="zh-CN" altLang="en-US">
                <a:hlinkClick r:id="rId5" action="ppaction://hlinkfile"/>
              </a:rPr>
              <a:t>https://blog.csdn.net/qq_61672347/article/details/125595891?spm=1001.2014.3001.5502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036445" y="4766945"/>
            <a:ext cx="8616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freertos</a:t>
            </a:r>
            <a:r>
              <a:rPr lang="zh-CN" altLang="en-US"/>
              <a:t>软件定时器：</a:t>
            </a:r>
            <a:r>
              <a:rPr lang="zh-CN" altLang="en-US">
                <a:hlinkClick r:id="rId6" action="ppaction://hlinkfile"/>
              </a:rPr>
              <a:t>https://blog.csdn.net/qq_61672347/article/details/125654075?spm=1001.2014.3001.5502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3957955" y="52705"/>
            <a:ext cx="427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719-MAV</a:t>
            </a:r>
            <a:r>
              <a:rPr lang="zh-CN" altLang="en-US" sz="2400"/>
              <a:t>代码</a:t>
            </a:r>
            <a:r>
              <a:rPr lang="zh-CN" altLang="en-US" sz="2400"/>
              <a:t>架构图</a:t>
            </a:r>
            <a:endParaRPr lang="zh-CN" altLang="en-US" sz="2400"/>
          </a:p>
        </p:txBody>
      </p:sp>
      <p:pic>
        <p:nvPicPr>
          <p:cNvPr id="7" name="Picture 6" descr="719-MAV代码架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" y="378460"/>
            <a:ext cx="10131425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641" y="266487"/>
            <a:ext cx="1302120" cy="120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4411" y="6278879"/>
            <a:ext cx="1927205" cy="5303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688759" y="6455409"/>
            <a:ext cx="112712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algn="l" defTabSz="914400" rtl="0" eaLnBrk="1" latinLnBrk="0" hangingPunct="1">
              <a:defRPr sz="1800" b="0" i="0" kern="1200">
                <a:solidFill>
                  <a:srgbClr val="888888"/>
                </a:solidFill>
                <a:latin typeface="Calibri" panose="020F0502020204030204"/>
                <a:ea typeface="+mn-ea"/>
                <a:cs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10"/>
              </a:lnSpc>
            </a:pPr>
            <a:r>
              <a:rPr lang="en-US" altLang="zh-CN" spc="-5" dirty="0"/>
              <a:t>2022/9/24</a:t>
            </a:r>
            <a:endParaRPr dirty="0"/>
          </a:p>
        </p:txBody>
      </p:sp>
      <p:sp>
        <p:nvSpPr>
          <p:cNvPr id="2" name="Text Box 1"/>
          <p:cNvSpPr txBox="1"/>
          <p:nvPr/>
        </p:nvSpPr>
        <p:spPr>
          <a:xfrm>
            <a:off x="1734185" y="2046605"/>
            <a:ext cx="82632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/>
              <a:t>飞控代码讲解</a:t>
            </a:r>
            <a:endParaRPr lang="zh-CN" altLang="en-US" sz="6600"/>
          </a:p>
        </p:txBody>
      </p:sp>
      <p:sp>
        <p:nvSpPr>
          <p:cNvPr id="5" name="Text Box 4"/>
          <p:cNvSpPr txBox="1"/>
          <p:nvPr/>
        </p:nvSpPr>
        <p:spPr>
          <a:xfrm>
            <a:off x="4175760" y="3802380"/>
            <a:ext cx="4404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/>
              <a:t>--</a:t>
            </a:r>
            <a:r>
              <a:rPr lang="zh-CN" altLang="en-US"/>
              <a:t>打开</a:t>
            </a:r>
            <a:r>
              <a:rPr lang="en-US" altLang="zh-CN"/>
              <a:t>719-MAV</a:t>
            </a:r>
            <a:r>
              <a:rPr lang="zh-CN" altLang="en-US"/>
              <a:t>工程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6675" y="18086"/>
            <a:ext cx="12191999" cy="682182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WPS Presentation</Application>
  <PresentationFormat>宽屏</PresentationFormat>
  <Paragraphs>59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Franklin Gothic Medium</vt:lpstr>
      <vt:lpstr>微软雅黑</vt:lpstr>
      <vt:lpstr>Calibri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26214</cp:lastModifiedBy>
  <cp:revision>12</cp:revision>
  <dcterms:created xsi:type="dcterms:W3CDTF">2023-10-12T14:52:00Z</dcterms:created>
  <dcterms:modified xsi:type="dcterms:W3CDTF">2023-11-03T14:15:53Z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1033-12.2.0.13266</vt:lpwstr>
  </property>
  <property fmtid="{D5CDD505-2E9C-101B-9397-08002B2CF9AE}" pid="3" name="ICV">
    <vt:lpwstr>E6899292018DB698A59F2765DA5A4B66_41</vt:lpwstr>
  </property>
</Properties>
</file>